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9" r:id="rId4"/>
    <p:sldId id="268" r:id="rId5"/>
    <p:sldId id="261" r:id="rId6"/>
    <p:sldId id="262" r:id="rId7"/>
    <p:sldId id="260" r:id="rId8"/>
    <p:sldId id="257" r:id="rId9"/>
    <p:sldId id="270" r:id="rId10"/>
    <p:sldId id="258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ces.ed.gov/nceskids/graphing/classic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.societyforscience.org/intel-ise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Fair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Basics for all projects</a:t>
            </a:r>
          </a:p>
        </p:txBody>
      </p:sp>
    </p:spTree>
    <p:extLst>
      <p:ext uri="{BB962C8B-B14F-4D97-AF65-F5344CB8AC3E}">
        <p14:creationId xmlns:p14="http://schemas.microsoft.com/office/powerpoint/2010/main" val="94343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can create graphs by clicking on the graph icon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 can go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https://nces.ed.gov/nceskids/graphing/classic/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site is super easy to use!</a:t>
            </a:r>
          </a:p>
        </p:txBody>
      </p:sp>
    </p:spTree>
    <p:extLst>
      <p:ext uri="{BB962C8B-B14F-4D97-AF65-F5344CB8AC3E}">
        <p14:creationId xmlns:p14="http://schemas.microsoft.com/office/powerpoint/2010/main" val="153783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5131" y="418012"/>
            <a:ext cx="4962798" cy="495657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Title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Title and units on both the x and y axis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testing variable on the X axis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outcome variable on the Y axis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689" y="627018"/>
            <a:ext cx="5715000" cy="4538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8731" y="574767"/>
            <a:ext cx="45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  Y</a:t>
            </a:r>
          </a:p>
        </p:txBody>
      </p:sp>
    </p:spTree>
    <p:extLst>
      <p:ext uri="{BB962C8B-B14F-4D97-AF65-F5344CB8AC3E}">
        <p14:creationId xmlns:p14="http://schemas.microsoft.com/office/powerpoint/2010/main" val="367071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Tell if the data does or does not support your hypothesis</a:t>
            </a:r>
          </a:p>
          <a:p>
            <a:r>
              <a:rPr lang="en-US" sz="2800" dirty="0"/>
              <a:t> Briefly explain what you did and if your procedure was successful</a:t>
            </a:r>
          </a:p>
          <a:p>
            <a:r>
              <a:rPr lang="en-US" sz="2800" dirty="0"/>
              <a:t>How you might improve you experiment for future study</a:t>
            </a:r>
          </a:p>
        </p:txBody>
      </p:sp>
    </p:spTree>
    <p:extLst>
      <p:ext uri="{BB962C8B-B14F-4D97-AF65-F5344CB8AC3E}">
        <p14:creationId xmlns:p14="http://schemas.microsoft.com/office/powerpoint/2010/main" val="22273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You need 5 sources</a:t>
            </a:r>
          </a:p>
          <a:p>
            <a:r>
              <a:rPr lang="en-US" sz="2800" dirty="0"/>
              <a:t>Your sources should be in </a:t>
            </a:r>
            <a:r>
              <a:rPr lang="en-US" sz="2800" dirty="0" err="1"/>
              <a:t>mla</a:t>
            </a:r>
            <a:r>
              <a:rPr lang="en-US" sz="2800" dirty="0"/>
              <a:t> format – use easybib.com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isef</a:t>
            </a:r>
            <a:r>
              <a:rPr lang="en-US" sz="2800" dirty="0"/>
              <a:t> website (</a:t>
            </a:r>
            <a:r>
              <a:rPr lang="en-US" sz="2800" dirty="0">
                <a:solidFill>
                  <a:srgbClr val="C00000"/>
                </a:solidFill>
                <a:hlinkClick r:id="rId2"/>
              </a:rPr>
              <a:t>https://student.societyforscience.org/intel-isef</a:t>
            </a:r>
            <a:r>
              <a:rPr lang="en-US" sz="2800" dirty="0"/>
              <a:t>) can be a source.  Where you found your project can be a source and if you used </a:t>
            </a:r>
            <a:r>
              <a:rPr lang="en-US" sz="2800" dirty="0" err="1"/>
              <a:t>nces</a:t>
            </a:r>
            <a:r>
              <a:rPr lang="en-US" sz="2800" dirty="0"/>
              <a:t> for graphing that can be a source.</a:t>
            </a:r>
          </a:p>
        </p:txBody>
      </p:sp>
    </p:spTree>
    <p:extLst>
      <p:ext uri="{BB962C8B-B14F-4D97-AF65-F5344CB8AC3E}">
        <p14:creationId xmlns:p14="http://schemas.microsoft.com/office/powerpoint/2010/main" val="36425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9451" y="2063396"/>
            <a:ext cx="5265063" cy="331118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You can find all this information in detail in your Teams notebook.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r="15761"/>
          <a:stretch/>
        </p:blipFill>
        <p:spPr bwMode="auto">
          <a:xfrm>
            <a:off x="5956168" y="1123405"/>
            <a:ext cx="5526083" cy="40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1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49A1-4273-4531-B1DF-D68E4126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F6DF-3E59-443C-A6D0-D6645D2CE0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469880" cy="331118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Felix Titling" panose="04060505060202020A04" pitchFamily="82" charset="0"/>
              </a:rPr>
              <a:t>Proposal Due </a:t>
            </a:r>
            <a:r>
              <a:rPr lang="en-US" sz="3600" b="1" dirty="0">
                <a:latin typeface="Felix Titling" panose="04060505060202020A04" pitchFamily="82" charset="0"/>
              </a:rPr>
              <a:t>November 01</a:t>
            </a:r>
          </a:p>
          <a:p>
            <a:endParaRPr lang="en-US" sz="3600" b="1" dirty="0">
              <a:latin typeface="Felix Titling" panose="04060505060202020A04" pitchFamily="82" charset="0"/>
            </a:endParaRPr>
          </a:p>
          <a:p>
            <a:r>
              <a:rPr lang="en-US" sz="3600" dirty="0">
                <a:latin typeface="Felix Titling" panose="04060505060202020A04" pitchFamily="82" charset="0"/>
              </a:rPr>
              <a:t>Final Non-competition project due </a:t>
            </a:r>
            <a:r>
              <a:rPr lang="en-US" sz="3600" b="1" dirty="0">
                <a:latin typeface="Felix Titling" panose="04060505060202020A04" pitchFamily="82" charset="0"/>
              </a:rPr>
              <a:t>November 22</a:t>
            </a:r>
          </a:p>
        </p:txBody>
      </p:sp>
    </p:spTree>
    <p:extLst>
      <p:ext uri="{BB962C8B-B14F-4D97-AF65-F5344CB8AC3E}">
        <p14:creationId xmlns:p14="http://schemas.microsoft.com/office/powerpoint/2010/main" val="302659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E7935-6D4E-4C7D-B43B-3699E27F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be graded by 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065D7-5FF7-477F-9CEC-627CC8170F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884" y="1713298"/>
            <a:ext cx="11069053" cy="3661288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latin typeface="Abadi" panose="020B0604020202020204" pitchFamily="34" charset="0"/>
              </a:rPr>
              <a:t>THEREFORE…</a:t>
            </a:r>
          </a:p>
          <a:p>
            <a:r>
              <a:rPr lang="en-US" sz="2800" b="1" dirty="0">
                <a:latin typeface="Abadi" panose="020B0604020202020204" pitchFamily="34" charset="0"/>
              </a:rPr>
              <a:t>Just because it can be found on-line does not make it OK</a:t>
            </a:r>
          </a:p>
          <a:p>
            <a:r>
              <a:rPr lang="en-US" sz="2800" b="1" dirty="0">
                <a:latin typeface="Abadi" panose="020B0604020202020204" pitchFamily="34" charset="0"/>
              </a:rPr>
              <a:t>Just because </a:t>
            </a:r>
            <a:r>
              <a:rPr lang="en-US" sz="2800" b="1" dirty="0" err="1">
                <a:latin typeface="Abadi" panose="020B0604020202020204" pitchFamily="34" charset="0"/>
              </a:rPr>
              <a:t>mr.</a:t>
            </a:r>
            <a:r>
              <a:rPr lang="en-US" sz="2800" b="1" dirty="0">
                <a:latin typeface="Abadi" panose="020B0604020202020204" pitchFamily="34" charset="0"/>
              </a:rPr>
              <a:t> or </a:t>
            </a:r>
            <a:r>
              <a:rPr lang="en-US" sz="2800" b="1" dirty="0" err="1">
                <a:latin typeface="Abadi" panose="020B0604020202020204" pitchFamily="34" charset="0"/>
              </a:rPr>
              <a:t>mrs</a:t>
            </a:r>
            <a:r>
              <a:rPr lang="en-US" sz="2800" b="1" dirty="0">
                <a:latin typeface="Abadi" panose="020B0604020202020204" pitchFamily="34" charset="0"/>
              </a:rPr>
              <a:t> whoever says it’s ok, doesn’t make it ok</a:t>
            </a:r>
          </a:p>
          <a:p>
            <a:r>
              <a:rPr lang="en-US" sz="2800" b="1" dirty="0">
                <a:latin typeface="Abadi" panose="020B0604020202020204" pitchFamily="34" charset="0"/>
              </a:rPr>
              <a:t>NO humans, pets or surveys</a:t>
            </a:r>
          </a:p>
          <a:p>
            <a:r>
              <a:rPr lang="en-US" sz="2800" b="1" dirty="0">
                <a:latin typeface="Abadi" panose="020B0604020202020204" pitchFamily="34" charset="0"/>
              </a:rPr>
              <a:t>No mold, no bleach, no opinions</a:t>
            </a:r>
          </a:p>
          <a:p>
            <a:r>
              <a:rPr lang="en-US" sz="2800" b="1" dirty="0">
                <a:latin typeface="Abadi" panose="020B0604020202020204" pitchFamily="34" charset="0"/>
              </a:rPr>
              <a:t>No experiment that doesn’t produce data - numbers</a:t>
            </a:r>
          </a:p>
        </p:txBody>
      </p:sp>
    </p:spTree>
    <p:extLst>
      <p:ext uri="{BB962C8B-B14F-4D97-AF65-F5344CB8AC3E}">
        <p14:creationId xmlns:p14="http://schemas.microsoft.com/office/powerpoint/2010/main" val="2867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a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67007"/>
            <a:ext cx="10394707" cy="3311189"/>
          </a:xfrm>
        </p:spPr>
        <p:txBody>
          <a:bodyPr>
            <a:normAutofit/>
          </a:bodyPr>
          <a:lstStyle/>
          <a:p>
            <a:r>
              <a:rPr lang="en-US" sz="3600" dirty="0"/>
              <a:t>FIND something you can live with that will provide you with good </a:t>
            </a:r>
            <a:r>
              <a:rPr lang="en-US" sz="4400" b="1" u="sng" dirty="0">
                <a:solidFill>
                  <a:srgbClr val="C00000"/>
                </a:solidFill>
              </a:rPr>
              <a:t>Numerical</a:t>
            </a:r>
            <a:r>
              <a:rPr lang="en-US" sz="3600" dirty="0"/>
              <a:t> data that can be placed into a data table and graphed</a:t>
            </a:r>
          </a:p>
        </p:txBody>
      </p:sp>
    </p:spTree>
    <p:extLst>
      <p:ext uri="{BB962C8B-B14F-4D97-AF65-F5344CB8AC3E}">
        <p14:creationId xmlns:p14="http://schemas.microsoft.com/office/powerpoint/2010/main" val="29403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9B8F-D4D3-4D8C-8C1D-84EFFFDC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2F1F-D45C-4165-9E76-35D6D0DD48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How the height of a ramp effects the speed of an object rolling down it.  Find distance and time and determine speed</a:t>
            </a:r>
          </a:p>
          <a:p>
            <a:r>
              <a:rPr lang="en-US" sz="2800" dirty="0"/>
              <a:t>How the shape of a boat (made from aluminum foil) effects the number of pennies it can hold</a:t>
            </a:r>
          </a:p>
          <a:p>
            <a:r>
              <a:rPr lang="en-US" sz="2800" dirty="0"/>
              <a:t>How does the surface of a ramp effect the speed of an object rolling down it.  Find distance and time and determine speed</a:t>
            </a:r>
          </a:p>
        </p:txBody>
      </p:sp>
    </p:spTree>
    <p:extLst>
      <p:ext uri="{BB962C8B-B14F-4D97-AF65-F5344CB8AC3E}">
        <p14:creationId xmlns:p14="http://schemas.microsoft.com/office/powerpoint/2010/main" val="349716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will you change (Testing Variable)</a:t>
            </a:r>
          </a:p>
          <a:p>
            <a:r>
              <a:rPr lang="en-US" sz="3200" dirty="0"/>
              <a:t>What are you measuring (Outcome variable)</a:t>
            </a:r>
          </a:p>
          <a:p>
            <a:r>
              <a:rPr lang="en-US" sz="3200" dirty="0"/>
              <a:t>Why you expect this to be the result</a:t>
            </a:r>
          </a:p>
        </p:txBody>
      </p:sp>
    </p:spTree>
    <p:extLst>
      <p:ext uri="{BB962C8B-B14F-4D97-AF65-F5344CB8AC3E}">
        <p14:creationId xmlns:p14="http://schemas.microsoft.com/office/powerpoint/2010/main" val="162338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6794" y="2076459"/>
            <a:ext cx="5088714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anyone should be able to know exactly what you did from these numbered directions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14" y="1492840"/>
            <a:ext cx="5715000" cy="35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8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You must have ten, 10, </a:t>
            </a:r>
            <a:r>
              <a:rPr lang="en-US" sz="4400" dirty="0" err="1"/>
              <a:t>dieci</a:t>
            </a:r>
            <a:r>
              <a:rPr lang="en-US" sz="4400" dirty="0"/>
              <a:t>, 10, </a:t>
            </a:r>
            <a:r>
              <a:rPr lang="en-US" sz="4400" dirty="0" err="1"/>
              <a:t>diez</a:t>
            </a:r>
            <a:r>
              <a:rPr lang="en-US" sz="4400" dirty="0"/>
              <a:t>, 10, </a:t>
            </a:r>
            <a:r>
              <a:rPr lang="en-US" sz="4400" dirty="0" err="1"/>
              <a:t>dez</a:t>
            </a:r>
            <a:r>
              <a:rPr lang="en-US" sz="4400" dirty="0"/>
              <a:t>, 10 </a:t>
            </a:r>
            <a:r>
              <a:rPr lang="en-US" sz="4400" dirty="0" err="1"/>
              <a:t>TRIals</a:t>
            </a:r>
            <a:r>
              <a:rPr lang="en-US" sz="4400" dirty="0"/>
              <a:t>.</a:t>
            </a:r>
          </a:p>
        </p:txBody>
      </p:sp>
      <p:pic>
        <p:nvPicPr>
          <p:cNvPr id="1030" name="Picture 6" descr="Image result for meme for the number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24" y="685800"/>
            <a:ext cx="4688785" cy="46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0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814"/>
            <a:ext cx="10394707" cy="1158140"/>
          </a:xfrm>
        </p:spPr>
        <p:txBody>
          <a:bodyPr/>
          <a:lstStyle/>
          <a:p>
            <a:r>
              <a:rPr lang="en-US" dirty="0"/>
              <a:t>Making data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8938" y="982639"/>
            <a:ext cx="5827594" cy="41599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will click on Insert and then click on the table icon and a table will be created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can select how many rows and columns you will need – I would expect at least 12 rows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64710283"/>
              </p:ext>
            </p:extLst>
          </p:nvPr>
        </p:nvGraphicFramePr>
        <p:xfrm>
          <a:off x="6185469" y="314906"/>
          <a:ext cx="508794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985">
                  <a:extLst>
                    <a:ext uri="{9D8B030D-6E8A-4147-A177-3AD203B41FA5}">
                      <a16:colId xmlns:a16="http://schemas.microsoft.com/office/drawing/2014/main" val="793237268"/>
                    </a:ext>
                  </a:extLst>
                </a:gridCol>
                <a:gridCol w="1263465">
                  <a:extLst>
                    <a:ext uri="{9D8B030D-6E8A-4147-A177-3AD203B41FA5}">
                      <a16:colId xmlns:a16="http://schemas.microsoft.com/office/drawing/2014/main" val="1652997359"/>
                    </a:ext>
                  </a:extLst>
                </a:gridCol>
                <a:gridCol w="1280505">
                  <a:extLst>
                    <a:ext uri="{9D8B030D-6E8A-4147-A177-3AD203B41FA5}">
                      <a16:colId xmlns:a16="http://schemas.microsoft.com/office/drawing/2014/main" val="3195071045"/>
                    </a:ext>
                  </a:extLst>
                </a:gridCol>
                <a:gridCol w="1271985">
                  <a:extLst>
                    <a:ext uri="{9D8B030D-6E8A-4147-A177-3AD203B41FA5}">
                      <a16:colId xmlns:a16="http://schemas.microsoft.com/office/drawing/2014/main" val="3248426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88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09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3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238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9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47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1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01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59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02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21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5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55F85C-BD9E-48BE-8CDC-32A6B30B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data table should include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A217DE-E7B2-4AD4-BF90-67AA9F1434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44200" cy="3910684"/>
          </a:xfrm>
        </p:spPr>
        <p:txBody>
          <a:bodyPr>
            <a:normAutofit/>
          </a:bodyPr>
          <a:lstStyle/>
          <a:p>
            <a:r>
              <a:rPr lang="en-US" sz="3200" dirty="0"/>
              <a:t>Title so I know what the data means</a:t>
            </a:r>
          </a:p>
          <a:p>
            <a:r>
              <a:rPr lang="en-US" sz="3200" dirty="0"/>
              <a:t>The units of what is measured in </a:t>
            </a:r>
            <a:r>
              <a:rPr lang="en-US" sz="4000" u="sng" dirty="0"/>
              <a:t>METRIC</a:t>
            </a:r>
            <a:r>
              <a:rPr lang="en-US" sz="3200" dirty="0"/>
              <a:t> units</a:t>
            </a:r>
          </a:p>
          <a:p>
            <a:r>
              <a:rPr lang="en-US" sz="3200" dirty="0"/>
              <a:t>What was tested (Independent Variable)</a:t>
            </a:r>
          </a:p>
          <a:p>
            <a:r>
              <a:rPr lang="en-US" sz="3200" dirty="0"/>
              <a:t>What was measured (Dependent Variable)</a:t>
            </a:r>
          </a:p>
          <a:p>
            <a:r>
              <a:rPr lang="en-US" sz="3200" dirty="0"/>
              <a:t>An average of all trials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57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1543</TotalTime>
  <Words>505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Abadi</vt:lpstr>
      <vt:lpstr>Arial</vt:lpstr>
      <vt:lpstr>Arial Narrow</vt:lpstr>
      <vt:lpstr>Felix Titling</vt:lpstr>
      <vt:lpstr>Impact</vt:lpstr>
      <vt:lpstr>Main Event</vt:lpstr>
      <vt:lpstr>Science Fair </vt:lpstr>
      <vt:lpstr>You will be graded by me </vt:lpstr>
      <vt:lpstr>How to pick a topic</vt:lpstr>
      <vt:lpstr>Recommended Topics</vt:lpstr>
      <vt:lpstr>Hypothesis</vt:lpstr>
      <vt:lpstr>Procedures</vt:lpstr>
      <vt:lpstr>TRials</vt:lpstr>
      <vt:lpstr>Making data tables</vt:lpstr>
      <vt:lpstr>Your data table should include</vt:lpstr>
      <vt:lpstr>Creating Graphs</vt:lpstr>
      <vt:lpstr>PowerPoint Presentation</vt:lpstr>
      <vt:lpstr>Conclusion</vt:lpstr>
      <vt:lpstr>bibliography</vt:lpstr>
      <vt:lpstr>Full information</vt:lpstr>
      <vt:lpstr>DUE DATES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</dc:title>
  <dc:creator>Temples, Mikalene F.</dc:creator>
  <cp:lastModifiedBy>Temples, Mikalene F.</cp:lastModifiedBy>
  <cp:revision>20</cp:revision>
  <dcterms:created xsi:type="dcterms:W3CDTF">2017-10-17T12:43:19Z</dcterms:created>
  <dcterms:modified xsi:type="dcterms:W3CDTF">2019-10-28T14:48:08Z</dcterms:modified>
</cp:coreProperties>
</file>